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92" r:id="rId7"/>
    <p:sldId id="262" r:id="rId8"/>
    <p:sldId id="293" r:id="rId9"/>
    <p:sldId id="294" r:id="rId10"/>
    <p:sldId id="295" r:id="rId11"/>
    <p:sldId id="296" r:id="rId12"/>
    <p:sldId id="298" r:id="rId13"/>
    <p:sldId id="299" r:id="rId14"/>
    <p:sldId id="270" r:id="rId15"/>
    <p:sldId id="300" r:id="rId16"/>
    <p:sldId id="301" r:id="rId17"/>
    <p:sldId id="303" r:id="rId18"/>
    <p:sldId id="267" r:id="rId19"/>
    <p:sldId id="302" r:id="rId20"/>
    <p:sldId id="275" r:id="rId21"/>
    <p:sldId id="308" r:id="rId22"/>
    <p:sldId id="310" r:id="rId23"/>
    <p:sldId id="277" r:id="rId24"/>
    <p:sldId id="304" r:id="rId25"/>
    <p:sldId id="307" r:id="rId26"/>
    <p:sldId id="305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3603"/>
    <a:srgbClr val="FC5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61404" autoAdjust="0"/>
  </p:normalViewPr>
  <p:slideViewPr>
    <p:cSldViewPr snapToGrid="0">
      <p:cViewPr varScale="1">
        <p:scale>
          <a:sx n="70" d="100"/>
          <a:sy n="70" d="100"/>
        </p:scale>
        <p:origin x="255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12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44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333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4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e0a63d014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344" name="Google Shape;344;g2fe0a63d01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52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23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02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e0a63d014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317" name="Google Shape;317;g2fe0a63d0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76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d992c550f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g2fd992c55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f96c64ae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1" name="Google Shape;381;g2ff96c64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buFontTx/>
              <a:buChar char="-"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457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rtl="0">
              <a:buFontTx/>
              <a:buNone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05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e15aaf833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g2fe15aaf83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3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434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0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e15aaf833_1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fe15aaf833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d992c550f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2fd992c55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d992c550f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g2fd992c55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e0a63d014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fe0a63d01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39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65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78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hyperlink" Target="https://tantorlabs.ru/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Два объекта">
  <p:cSld name="12_Два объекта">
    <p:bg>
      <p:bgPr>
        <a:solidFill>
          <a:srgbClr val="0C0C0C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4" name="Google Shape;14;p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8744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874428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Пустой слайд">
  <p:cSld name="3_Пустой слайд">
    <p:bg>
      <p:bgPr>
        <a:solidFill>
          <a:srgbClr val="0C0C0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 descr="Рисунок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Два объекта">
  <p:cSld name="9_Два объекта">
    <p:bg>
      <p:bgPr>
        <a:solidFill>
          <a:srgbClr val="0C0C0C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5" name="Google Shape;95;p1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 flipH="1">
            <a:off x="4660973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www.tantorlabs.ru</a:t>
            </a:r>
            <a:endParaRPr sz="1800" b="0" i="0" u="none" strike="noStrike" cap="none">
              <a:solidFill>
                <a:srgbClr val="FC5C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889" y="4313868"/>
            <a:ext cx="2078328" cy="207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Два объекта">
  <p:cSld name="10_Два объекта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3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179117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3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12" name="Google Shape;112;p13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13" name="Google Shape;113;p13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1" name="Google Shape;121;p13"/>
          <p:cNvCxnSpPr/>
          <p:nvPr/>
        </p:nvCxnSpPr>
        <p:spPr>
          <a:xfrm flipH="1">
            <a:off x="10570524" y="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Два объекта">
  <p:cSld name="11_Два объекта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4"/>
          <p:cNvGrpSpPr/>
          <p:nvPr/>
        </p:nvGrpSpPr>
        <p:grpSpPr>
          <a:xfrm>
            <a:off x="588956" y="614109"/>
            <a:ext cx="1469086" cy="580846"/>
            <a:chOff x="2108783" y="1009650"/>
            <a:chExt cx="2642520" cy="1044797"/>
          </a:xfrm>
        </p:grpSpPr>
        <p:sp>
          <p:nvSpPr>
            <p:cNvPr id="124" name="Google Shape;124;p14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133" name="Google Shape;133;p14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ва объекта">
  <p:cSld name="3_Два объекта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442913" y="1960488"/>
            <a:ext cx="11306174" cy="421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ва объекта">
  <p:cSld name="2_Два объекта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Google Shape;148;p16"/>
          <p:cNvSpPr txBox="1">
            <a:spLocks noGrp="1"/>
          </p:cNvSpPr>
          <p:nvPr>
            <p:ph type="body" idx="3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4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01669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401669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Google Shape;154;p16"/>
          <p:cNvSpPr txBox="1">
            <a:spLocks noGrp="1"/>
          </p:cNvSpPr>
          <p:nvPr>
            <p:ph type="body" idx="7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8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6" name="Google Shape;156;p16"/>
          <p:cNvCxnSpPr/>
          <p:nvPr/>
        </p:nvCxnSpPr>
        <p:spPr>
          <a:xfrm>
            <a:off x="401669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" name="Google Shape;157;p16"/>
          <p:cNvSpPr txBox="1">
            <a:spLocks noGrp="1"/>
          </p:cNvSpPr>
          <p:nvPr>
            <p:ph type="body" idx="9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0646565" y="5312565"/>
            <a:ext cx="992332" cy="209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6491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42913" y="2855829"/>
            <a:ext cx="2626882" cy="110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>
            <a:off x="0" y="622388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7"/>
          <p:cNvSpPr/>
          <p:nvPr/>
        </p:nvSpPr>
        <p:spPr>
          <a:xfrm rot="10800000">
            <a:off x="11479904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/>
          <p:nvPr/>
        </p:nvSpPr>
        <p:spPr>
          <a:xfrm rot="10800000">
            <a:off x="5737088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/>
          <p:nvPr/>
        </p:nvSpPr>
        <p:spPr>
          <a:xfrm rot="10800000">
            <a:off x="8608496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912975" y="730049"/>
            <a:ext cx="673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7" descr="Рисунок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3759251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6638018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9506464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6" name="Google Shape;176;p17" descr="Рисунок 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608703" y="4669728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Два объекта">
  <p:cSld name="13_Два объекта">
    <p:bg>
      <p:bgPr>
        <a:solidFill>
          <a:srgbClr val="F2F2F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CC3B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0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7" name="Google Shape;197;p20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www.tantorlabs.ru</a:t>
            </a:r>
            <a:endParaRPr sz="1800" b="0" i="0" u="none" strike="noStrike" cap="none">
              <a:solidFill>
                <a:srgbClr val="CC3B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0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99" name="Google Shape;199;p20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7" name="Google Shape;207;p20"/>
          <p:cNvCxnSpPr/>
          <p:nvPr/>
        </p:nvCxnSpPr>
        <p:spPr>
          <a:xfrm flipH="1">
            <a:off x="105560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46986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89" y="4425018"/>
            <a:ext cx="1945301" cy="19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442913" y="1962303"/>
            <a:ext cx="5058727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❑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6020166" y="1962303"/>
            <a:ext cx="5728922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Два объекта">
  <p:cSld name="4_Два объекта">
    <p:bg>
      <p:bgPr>
        <a:solidFill>
          <a:srgbClr val="0C0C0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4" name="Google Shape;24;p3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Только заголовок">
  <p:cSld name="4_Только заголовок">
    <p:bg>
      <p:bgPr>
        <a:solidFill>
          <a:srgbClr val="0C0C0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3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19" name="Google Shape;219;p23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устой слайд">
  <p:cSld name="1_Пустой слайд">
    <p:bg>
      <p:bgPr>
        <a:solidFill>
          <a:srgbClr val="0C0C0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3" name="Google Shape;223;p24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rot="-5400000">
            <a:off x="2781989" y="4510694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>
            <a:off x="0" y="6223882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6" name="Google Shape;226;p24"/>
          <p:cNvCxnSpPr/>
          <p:nvPr/>
        </p:nvCxnSpPr>
        <p:spPr>
          <a:xfrm flipH="1">
            <a:off x="449810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Два объекта">
  <p:cSld name="8_Два объекта">
    <p:bg>
      <p:bgPr>
        <a:solidFill>
          <a:srgbClr val="0C0C0C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2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6491287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Два объекта">
  <p:cSld name="7_Два объекта">
    <p:bg>
      <p:bgPr>
        <a:solidFill>
          <a:srgbClr val="0C0C0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0" name="Google Shape;40;p5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11306174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Два объекта">
  <p:cSld name="6_Два объекта">
    <p:bg>
      <p:bgPr>
        <a:solidFill>
          <a:srgbClr val="0C0C0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42913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690360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9" name="Google Shape;49;p6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Два объекта">
  <p:cSld name="5_Два объекта">
    <p:bg>
      <p:bgPr>
        <a:solidFill>
          <a:srgbClr val="0C0C0C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4637247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" name="Google Shape;57;p7"/>
          <p:cNvCxnSpPr/>
          <p:nvPr/>
        </p:nvCxnSpPr>
        <p:spPr>
          <a:xfrm>
            <a:off x="4637246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4637247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5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61;p7"/>
          <p:cNvSpPr txBox="1">
            <a:spLocks noGrp="1"/>
          </p:cNvSpPr>
          <p:nvPr>
            <p:ph type="body" idx="6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7"/>
          </p:nvPr>
        </p:nvSpPr>
        <p:spPr>
          <a:xfrm>
            <a:off x="4637247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4637246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" name="Google Shape;64;p7"/>
          <p:cNvSpPr txBox="1">
            <a:spLocks noGrp="1"/>
          </p:cNvSpPr>
          <p:nvPr>
            <p:ph type="body" idx="8"/>
          </p:nvPr>
        </p:nvSpPr>
        <p:spPr>
          <a:xfrm>
            <a:off x="4637247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6" name="Google Shape;66;p7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body" idx="9"/>
          </p:nvPr>
        </p:nvSpPr>
        <p:spPr>
          <a:xfrm>
            <a:off x="883158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>
            <a:off x="883158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9" name="Google Shape;69;p7"/>
          <p:cNvSpPr txBox="1">
            <a:spLocks noGrp="1"/>
          </p:cNvSpPr>
          <p:nvPr>
            <p:ph type="body" idx="13"/>
          </p:nvPr>
        </p:nvSpPr>
        <p:spPr>
          <a:xfrm>
            <a:off x="883158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4"/>
          </p:nvPr>
        </p:nvSpPr>
        <p:spPr>
          <a:xfrm>
            <a:off x="883158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" name="Google Shape;71;p7"/>
          <p:cNvCxnSpPr/>
          <p:nvPr/>
        </p:nvCxnSpPr>
        <p:spPr>
          <a:xfrm>
            <a:off x="883158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2" name="Google Shape;72;p7"/>
          <p:cNvSpPr txBox="1">
            <a:spLocks noGrp="1"/>
          </p:cNvSpPr>
          <p:nvPr>
            <p:ph type="body" idx="15"/>
          </p:nvPr>
        </p:nvSpPr>
        <p:spPr>
          <a:xfrm>
            <a:off x="883158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">
  <p:cSld name="2_Только заголовок">
    <p:bg>
      <p:bgPr>
        <a:solidFill>
          <a:srgbClr val="0C0C0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21000"/>
            </a:blip>
            <a:stretch>
              <a:fillRect/>
            </a:stretch>
          </a:blipFill>
          <a:ln>
            <a:noFill/>
          </a:ln>
        </p:spPr>
      </p:pic>
      <p:cxnSp>
        <p:nvCxnSpPr>
          <p:cNvPr id="76" name="Google Shape;76;p8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02272" y="4064393"/>
            <a:ext cx="8475806" cy="192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8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Только заголовок">
  <p:cSld name="3_Только заголовок">
    <p:bg>
      <p:bgPr>
        <a:solidFill>
          <a:srgbClr val="0C0C0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вставленный-фильм.png"/>
          <p:cNvPicPr preferRelativeResize="0"/>
          <p:nvPr/>
        </p:nvPicPr>
        <p:blipFill rotWithShape="1">
          <a:blip r:embed="rId2">
            <a:alphaModFix amt="38195"/>
          </a:blip>
          <a:srcRect l="629"/>
          <a:stretch/>
        </p:blipFill>
        <p:spPr>
          <a:xfrm>
            <a:off x="0" y="0"/>
            <a:ext cx="1215778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9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402272" y="812070"/>
            <a:ext cx="92549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9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устой слайд">
  <p:cSld name="2_Пустой слайд">
    <p:bg>
      <p:bgPr>
        <a:solidFill>
          <a:srgbClr val="0C0C0C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0" descr="andrew-kliatskyi-ZV79vhL6ppk-unsplash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2666530" y="-2685026"/>
            <a:ext cx="6858939" cy="1219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 descr="Рисунок 33"/>
          <p:cNvPicPr preferRelativeResize="0"/>
          <p:nvPr/>
        </p:nvPicPr>
        <p:blipFill rotWithShape="1">
          <a:blip r:embed="rId3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 descr="Рисунок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2911" y="2346960"/>
            <a:ext cx="11306175" cy="386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2913" y="172173"/>
            <a:ext cx="714464" cy="283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0" y="634117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833"/>
              <a:buFont typeface="Arial"/>
              <a:buNone/>
              <a:defRPr sz="833" b="0" i="1" u="none" strike="noStrike" cap="none">
                <a:solidFill>
                  <a:srgbClr val="9A9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Анонимизация данных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 использованием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pg_anon</a:t>
            </a:r>
            <a:endParaRPr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357762"/>
            <a:ext cx="7958151" cy="3547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id,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md5(email) || '@abc.com' as 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385513d80895c4c5e19c91d1df9eacae@abc.com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9f4c0c30f85b0353c4d5fe3c9cc633e3@abc.com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e4e9fe7090f5be634be77db8f86e453c@abc.com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4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8548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Просмотр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0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81538"/>
            <a:ext cx="7958151" cy="242061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(с маскированием)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5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4" y="4706184"/>
            <a:ext cx="7958150" cy="1875592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1,385513d80895c4c5e19c91d1df9eacae@abc.com,user1001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2,9f4c0c30f85b0353c4d5fe3c9cc633e3@abc.com,user1002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3,e4e9fe7090f5be634be77db8f86e453c@abc.com,user1003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78594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6910400" cy="180522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43793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email | login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строк)</a:t>
            </a:r>
            <a:endParaRPr lang="ru-RU" sz="1800" b="1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приемника: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1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7748600" cy="12146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endParaRPr lang="en-US" sz="1800" dirty="0">
              <a:solidFill>
                <a:srgbClr val="9E9E9E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3914775"/>
            <a:ext cx="7748600" cy="23650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385513d80895c4c5e19c91d1df9eacae@abc.com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9f4c0c30f85b0353c4d5fe3c9cc633e3@abc.com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e4e9fe7090f5be634be77db8f86e453c@abc.com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Импорт данных в таблицу приемник: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3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3600" dirty="0"/>
              <a:t>Автоматизация маскирования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1545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Как сделать дамп с маскированием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структуры</a:t>
            </a:r>
            <a:br>
              <a:rPr lang="ru-RU" sz="1800" dirty="0"/>
            </a:br>
            <a:r>
              <a:rPr lang="ru-RU" sz="1800" dirty="0"/>
              <a:t>(</a:t>
            </a:r>
            <a:r>
              <a:rPr lang="ru-RU" sz="1800" dirty="0" err="1"/>
              <a:t>pre-data</a:t>
            </a:r>
            <a:r>
              <a:rPr lang="ru-RU" sz="1800" dirty="0"/>
              <a:t>)</a:t>
            </a:r>
            <a:endParaRPr sz="180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3757317" y="2370134"/>
            <a:ext cx="2155658" cy="207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</a:t>
            </a:r>
            <a:r>
              <a:rPr lang="ru-RU" b="1" dirty="0" err="1"/>
              <a:t>pg_dump</a:t>
            </a:r>
            <a:r>
              <a:rPr lang="ru-RU" dirty="0"/>
              <a:t>, выгрузить структуру БД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ограничений и индексов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(</a:t>
            </a:r>
            <a:r>
              <a:rPr lang="ru-RU" sz="1800" dirty="0" err="1"/>
              <a:t>post-data</a:t>
            </a:r>
            <a:r>
              <a:rPr lang="ru-RU" sz="1800" dirty="0"/>
              <a:t>)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4"/>
          </p:nvPr>
        </p:nvSpPr>
        <p:spPr>
          <a:xfrm>
            <a:off x="6638019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pg_dump</a:t>
            </a:r>
            <a:r>
              <a:rPr lang="ru-RU" dirty="0">
                <a:solidFill>
                  <a:schemeClr val="dk1"/>
                </a:solidFill>
              </a:rPr>
              <a:t>, выгрузить ограничения индексы в БД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Дамп данных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6"/>
          </p:nvPr>
        </p:nvSpPr>
        <p:spPr>
          <a:xfrm>
            <a:off x="9509605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Подготовить запросы </a:t>
            </a:r>
            <a:r>
              <a:rPr lang="ru-RU" b="1" dirty="0">
                <a:solidFill>
                  <a:schemeClr val="dk1"/>
                </a:solidFill>
              </a:rPr>
              <a:t>SELECT … FROM …</a:t>
            </a:r>
            <a:r>
              <a:rPr lang="ru-RU" dirty="0">
                <a:solidFill>
                  <a:schemeClr val="dk1"/>
                </a:solidFill>
              </a:rPr>
              <a:t>, в которых </a:t>
            </a:r>
            <a:r>
              <a:rPr lang="ru-RU" u="sng" dirty="0">
                <a:solidFill>
                  <a:schemeClr val="dk1"/>
                </a:solidFill>
              </a:rPr>
              <a:t>указать функции для маскирования</a:t>
            </a:r>
            <a:endParaRPr u="sng"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подготовленные </a:t>
            </a:r>
            <a:r>
              <a:rPr lang="ru-RU" b="1" dirty="0">
                <a:solidFill>
                  <a:schemeClr val="dk1"/>
                </a:solidFill>
              </a:rPr>
              <a:t>SELECT</a:t>
            </a:r>
            <a:r>
              <a:rPr lang="ru-RU" dirty="0">
                <a:solidFill>
                  <a:schemeClr val="dk1"/>
                </a:solidFill>
              </a:rPr>
              <a:t> вместе с </a:t>
            </a:r>
            <a:r>
              <a:rPr lang="ru-RU" b="1" dirty="0">
                <a:solidFill>
                  <a:schemeClr val="dk1"/>
                </a:solidFill>
              </a:rPr>
              <a:t>COPY ...  TO …</a:t>
            </a:r>
            <a:r>
              <a:rPr lang="ru-RU" dirty="0">
                <a:solidFill>
                  <a:schemeClr val="dk1"/>
                </a:solidFill>
              </a:rPr>
              <a:t>, выгрузить данные в файлы</a:t>
            </a:r>
          </a:p>
        </p:txBody>
      </p:sp>
    </p:spTree>
    <p:extLst>
      <p:ext uri="{BB962C8B-B14F-4D97-AF65-F5344CB8AC3E}">
        <p14:creationId xmlns:p14="http://schemas.microsoft.com/office/powerpoint/2010/main" val="25787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013B098-622E-68B9-E84C-345057F4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98" y="650790"/>
            <a:ext cx="6654890" cy="60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источника: 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52226" y="2031504"/>
            <a:ext cx="6162874" cy="3848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sens_fields.py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"dictionary": [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"schema": "public",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"table": "users",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"fields":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"email": "md5(email) || '@abc.com'"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]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79;p31">
            <a:extLst>
              <a:ext uri="{FF2B5EF4-FFF2-40B4-BE49-F238E27FC236}">
                <a16:creationId xmlns:a16="http://schemas.microsoft.com/office/drawing/2014/main" id="{2ADC9A7E-2691-99EC-C5C5-485AABDF2755}"/>
              </a:ext>
            </a:extLst>
          </p:cNvPr>
          <p:cNvSpPr txBox="1"/>
          <p:nvPr/>
        </p:nvSpPr>
        <p:spPr>
          <a:xfrm>
            <a:off x="6715324" y="2648106"/>
            <a:ext cx="5124450" cy="226663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b="1" dirty="0">
                <a:solidFill>
                  <a:srgbClr val="CAC580"/>
                </a:solidFill>
                <a:highlight>
                  <a:srgbClr val="FF00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binary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860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dirty="0"/>
              <a:t>Как сделать восстановление маскированного дампа</a:t>
            </a:r>
            <a:endParaRPr dirty="0"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Воспроизведение структуры</a:t>
            </a:r>
            <a:endParaRPr sz="1800"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Используя </a:t>
            </a:r>
            <a:r>
              <a:rPr lang="ru-RU" b="1"/>
              <a:t>pg_restore</a:t>
            </a:r>
            <a:r>
              <a:rPr lang="ru-RU"/>
              <a:t>, воспроизвести структуру БД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Загрузка данных</a:t>
            </a:r>
            <a:endParaRPr sz="1800" dirty="0"/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пачку подготовленных запросов </a:t>
            </a:r>
            <a:r>
              <a:rPr lang="ru-RU" b="1" dirty="0"/>
              <a:t>COPY ...  FROM …</a:t>
            </a:r>
            <a:r>
              <a:rPr lang="ru-RU" dirty="0"/>
              <a:t>, загрузить данные из файлов в таблицы</a:t>
            </a:r>
            <a:endParaRPr dirty="0"/>
          </a:p>
          <a:p>
            <a:pPr marL="190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/>
            <a:r>
              <a:rPr lang="ru-RU" sz="1800" dirty="0"/>
              <a:t>Воспроизведение ограничений и индексов</a:t>
            </a: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pg_restore</a:t>
            </a:r>
            <a:r>
              <a:rPr lang="ru-RU" dirty="0">
                <a:solidFill>
                  <a:schemeClr val="dk1"/>
                </a:solidFill>
              </a:rPr>
              <a:t>, воспроизвести ограничения в БД</a:t>
            </a:r>
            <a:endParaRPr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 err="1">
                <a:solidFill>
                  <a:schemeClr val="dk1"/>
                </a:solidFill>
              </a:rPr>
              <a:t>Рестор</a:t>
            </a:r>
            <a:r>
              <a:rPr lang="ru-RU" dirty="0">
                <a:solidFill>
                  <a:schemeClr val="dk1"/>
                </a:solidFill>
              </a:rPr>
              <a:t> данных БД в приемник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00C92EEE-B9D0-DBB3-33B2-941DDBB3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28" y="759600"/>
            <a:ext cx="8163697" cy="5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Немного о нас</a:t>
            </a:r>
            <a:endParaRPr dirty="0"/>
          </a:p>
        </p:txBody>
      </p:sp>
      <p:sp>
        <p:nvSpPr>
          <p:cNvPr id="2" name="Google Shape;237;p26">
            <a:extLst>
              <a:ext uri="{FF2B5EF4-FFF2-40B4-BE49-F238E27FC236}">
                <a16:creationId xmlns:a16="http://schemas.microsoft.com/office/drawing/2014/main" id="{5C19C872-8E2A-99BE-FAA2-90CA5AD629A6}"/>
              </a:ext>
            </a:extLst>
          </p:cNvPr>
          <p:cNvSpPr txBox="1">
            <a:spLocks/>
          </p:cNvSpPr>
          <p:nvPr/>
        </p:nvSpPr>
        <p:spPr>
          <a:xfrm>
            <a:off x="442912" y="1836901"/>
            <a:ext cx="7957168" cy="42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Максим Ибрагимов</a:t>
            </a:r>
          </a:p>
          <a:p>
            <a:pPr marL="228600" indent="-228600">
              <a:spcBef>
                <a:spcPts val="0"/>
              </a:spcBef>
            </a:pPr>
            <a:endParaRPr lang="ru-RU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Окончил ПХТТ по специальности «Программирование в компьютерных системах». Интересуюсь технологиями с раннего возраста. Уже более 10 лет занимаюсь проектированием, сопровождением и оптимизацией баз данных.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Денис Родионов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Учусь в МГТУ имени Баумана по специальности "Компьютерная безопасность" на 4 курсе. В начале 2023 года присоединился к команде "</a:t>
            </a:r>
            <a:r>
              <a:rPr lang="ru-RU" dirty="0" err="1"/>
              <a:t>Тантор</a:t>
            </a:r>
            <a:r>
              <a:rPr lang="ru-RU" dirty="0"/>
              <a:t> </a:t>
            </a:r>
            <a:r>
              <a:rPr lang="ru-RU" dirty="0" err="1"/>
              <a:t>Лабс</a:t>
            </a:r>
            <a:r>
              <a:rPr lang="ru-RU" dirty="0"/>
              <a:t>" разработчиком СУБД. В течение последнего года занимаюсь разработкой утилит для </a:t>
            </a:r>
            <a:r>
              <a:rPr lang="ru-RU" dirty="0" err="1"/>
              <a:t>PostgreSQL</a:t>
            </a:r>
            <a:r>
              <a:rPr lang="ru-RU" dirty="0"/>
              <a:t>. </a:t>
            </a:r>
          </a:p>
        </p:txBody>
      </p:sp>
      <p:pic>
        <p:nvPicPr>
          <p:cNvPr id="8" name="Picture 7" descr="A person with short brown hair&#10;&#10;Description automatically generated">
            <a:extLst>
              <a:ext uri="{FF2B5EF4-FFF2-40B4-BE49-F238E27FC236}">
                <a16:creationId xmlns:a16="http://schemas.microsoft.com/office/drawing/2014/main" id="{FB37AC50-2176-ABEF-719D-8D093101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486" y="3898425"/>
            <a:ext cx="2079748" cy="2245349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DD7AB5D4-EE82-D395-34CF-F2AB292C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58" y="1583727"/>
            <a:ext cx="2151376" cy="2070951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dirty="0"/>
              <a:t>Как выполнить сканирование и автоматически создать словарь для дампа</a:t>
            </a:r>
            <a:endParaRPr dirty="0"/>
          </a:p>
        </p:txBody>
      </p:sp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названий полей и их данных</a:t>
            </a:r>
            <a:endParaRPr sz="1800"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названий</a:t>
            </a:r>
            <a:r>
              <a:rPr lang="ru-RU">
                <a:solidFill>
                  <a:schemeClr val="dk1"/>
                </a:solidFill>
              </a:rPr>
              <a:t> полей,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данных</a:t>
            </a:r>
            <a:r>
              <a:rPr lang="ru-RU">
                <a:solidFill>
                  <a:schemeClr val="dk1"/>
                </a:solidFill>
              </a:rPr>
              <a:t> в полях,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данных</a:t>
            </a:r>
            <a:endParaRPr sz="1800"/>
          </a:p>
        </p:txBody>
      </p:sp>
      <p:sp>
        <p:nvSpPr>
          <p:cNvPr id="387" name="Google Shape;387;p42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Определение правил маскирования для найденных конфиденциальных полей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Создание словаря для дампа</a:t>
            </a:r>
            <a:endParaRPr sz="1800"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Создание словаря с набором правил, для последующего использования в экспорте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dk1"/>
                </a:solidFill>
              </a:rPr>
              <a:t>Автоматическое создание словаря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2E5193-3EA6-4104-9F6A-17D95884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41" y="759600"/>
            <a:ext cx="5082655" cy="59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0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dk1"/>
                </a:solidFill>
              </a:rPr>
              <a:t>Автоматическое создание словаря: мета-словарь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14126" y="1409700"/>
            <a:ext cx="5272102" cy="511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some_meta_dict.py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"field":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Названия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"^inn"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    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data_regex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Содержимое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"""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.*\@.*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""",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funcs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Правила маскирования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text":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md5(\"%s\")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custom_type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“***"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Google Shape;279;p31">
            <a:extLst>
              <a:ext uri="{FF2B5EF4-FFF2-40B4-BE49-F238E27FC236}">
                <a16:creationId xmlns:a16="http://schemas.microsoft.com/office/drawing/2014/main" id="{2CAB53B9-6791-4D1A-A7F6-9A3B8EA8C5E5}"/>
              </a:ext>
            </a:extLst>
          </p:cNvPr>
          <p:cNvSpPr txBox="1"/>
          <p:nvPr/>
        </p:nvSpPr>
        <p:spPr>
          <a:xfrm>
            <a:off x="5715001" y="1409700"/>
            <a:ext cx="6277174" cy="384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sensitive_fields.py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"dictionary":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"schema": "public",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схемы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table": "users",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таблицы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fields": {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Маскируемые поля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email":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md5(\“email\")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85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r>
              <a:rPr lang="ru-RU" sz="3600" dirty="0"/>
              <a:t>Практика</a:t>
            </a:r>
            <a:endParaRPr sz="3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C7E2D-384A-42D4-9280-F5FA95712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1348" y="2329599"/>
            <a:ext cx="3118699" cy="31186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Немного об инициализации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Запуск в режиме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init</a:t>
            </a:r>
            <a:r>
              <a:rPr lang="ru-RU" dirty="0">
                <a:solidFill>
                  <a:schemeClr val="dk1"/>
                </a:solidFill>
              </a:rPr>
              <a:t> создает в указанной БД схему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anon_funcs</a:t>
            </a: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Данная схема содержит функции маскирования: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/>
              <a:t>noise </a:t>
            </a:r>
            <a:r>
              <a:rPr lang="en-US" dirty="0"/>
              <a:t>– </a:t>
            </a:r>
            <a:r>
              <a:rPr lang="ru-RU" dirty="0"/>
              <a:t>случайное число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 err="1"/>
              <a:t>dnoise</a:t>
            </a:r>
            <a:r>
              <a:rPr lang="en-US" dirty="0"/>
              <a:t> – </a:t>
            </a:r>
            <a:r>
              <a:rPr lang="ru-RU" dirty="0"/>
              <a:t>случайное значение для дат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digest</a:t>
            </a:r>
            <a:r>
              <a:rPr lang="ru-RU" dirty="0"/>
              <a:t> – </a:t>
            </a:r>
            <a:r>
              <a:rPr lang="ru-RU" dirty="0" err="1"/>
              <a:t>хэширование</a:t>
            </a:r>
            <a:endParaRPr lang="ru-RU" dirty="0"/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partial</a:t>
            </a:r>
            <a:r>
              <a:rPr lang="ru-RU" dirty="0"/>
              <a:t> – замена части строки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partial_email</a:t>
            </a:r>
            <a:r>
              <a:rPr lang="ru-RU" b="1" dirty="0"/>
              <a:t> </a:t>
            </a:r>
            <a:r>
              <a:rPr lang="ru-RU" dirty="0"/>
              <a:t>– замена части строки </a:t>
            </a:r>
            <a:r>
              <a:rPr lang="en-US" dirty="0"/>
              <a:t>email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random_string</a:t>
            </a:r>
            <a:r>
              <a:rPr lang="en-US" dirty="0"/>
              <a:t> – </a:t>
            </a:r>
            <a:r>
              <a:rPr lang="ru-RU" dirty="0"/>
              <a:t>случайная строка</a:t>
            </a:r>
          </a:p>
          <a:p>
            <a:pPr marL="228600" lvl="0" indent="-228600">
              <a:spcBef>
                <a:spcPts val="0"/>
              </a:spcBef>
            </a:pPr>
            <a:r>
              <a:rPr lang="ru-RU" dirty="0"/>
              <a:t>и т.п.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12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Безопасность и параллельность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Отсутствуют деструктивные запросы</a:t>
            </a:r>
          </a:p>
          <a:p>
            <a:pPr marL="228600" lvl="0" indent="-228600">
              <a:spcBef>
                <a:spcPts val="0"/>
              </a:spcBef>
            </a:pPr>
            <a:r>
              <a:rPr lang="ru-RU" dirty="0">
                <a:solidFill>
                  <a:schemeClr val="dk1"/>
                </a:solidFill>
              </a:rPr>
              <a:t>Все транзакции дампа (экспорта) работают на уровне </a:t>
            </a:r>
            <a:r>
              <a:rPr lang="ru-RU" dirty="0" err="1">
                <a:solidFill>
                  <a:schemeClr val="dk1"/>
                </a:solidFill>
              </a:rPr>
              <a:t>repeatable_read</a:t>
            </a:r>
            <a:r>
              <a:rPr lang="ru-RU" dirty="0">
                <a:solidFill>
                  <a:schemeClr val="dk1"/>
                </a:solidFill>
              </a:rPr>
              <a:t> с флагом </a:t>
            </a:r>
            <a:r>
              <a:rPr lang="ru-RU" dirty="0" err="1">
                <a:solidFill>
                  <a:schemeClr val="dk1"/>
                </a:solidFill>
              </a:rPr>
              <a:t>read_only</a:t>
            </a:r>
            <a:endParaRPr lang="en-US" dirty="0">
              <a:solidFill>
                <a:schemeClr val="dk1"/>
              </a:solidFill>
            </a:endParaRPr>
          </a:p>
          <a:p>
            <a:pPr marL="228600" lvl="0" indent="-228600">
              <a:spcBef>
                <a:spcPts val="0"/>
              </a:spcBef>
            </a:pPr>
            <a:r>
              <a:rPr lang="ru-RU" dirty="0">
                <a:solidFill>
                  <a:schemeClr val="dk1"/>
                </a:solidFill>
              </a:rPr>
              <a:t>Перед импортом, производится проверка на пустоту базы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задать количество процессов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задать количество соединений на процесс</a:t>
            </a:r>
            <a:endParaRPr lang="en-U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7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О чем мы не рассказали</a:t>
            </a:r>
            <a:endParaRPr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дампа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</a:t>
            </a:r>
            <a:r>
              <a:rPr lang="ru-RU" dirty="0" err="1">
                <a:solidFill>
                  <a:schemeClr val="dk1"/>
                </a:solidFill>
              </a:rPr>
              <a:t>рестора</a:t>
            </a:r>
            <a:r>
              <a:rPr lang="ru-RU" dirty="0">
                <a:solidFill>
                  <a:schemeClr val="dk1"/>
                </a:solidFill>
              </a:rPr>
              <a:t>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Гибкие правила маскирования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 err="1">
                <a:solidFill>
                  <a:schemeClr val="dk1"/>
                </a:solidFill>
              </a:rPr>
              <a:t>Метасловарь</a:t>
            </a:r>
            <a:r>
              <a:rPr lang="ru-RU" dirty="0">
                <a:solidFill>
                  <a:schemeClr val="dk1"/>
                </a:solidFill>
              </a:rPr>
              <a:t>, как инструмент для автоматической генерации словарей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Словарь не сенситивных полей используемый для ускорения повторного сканирования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словарей при маскировании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мета словарей при сканировании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Режимы отладки маскирования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90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Дальнейшее развитие</a:t>
            </a:r>
            <a:endParaRPr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2462213" y="2524278"/>
            <a:ext cx="6491287" cy="218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Надстройка для декларативного описания процессов переноса данных с поддержкой хуков</a:t>
            </a: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dirty="0"/>
              <a:t>API</a:t>
            </a:r>
            <a:endParaRPr lang="ru-RU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Графический интерфейс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Поддержка других форматов файлов для словарей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</a:pPr>
            <a:r>
              <a:rPr lang="ru-RU"/>
              <a:t>Спасибо!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О чем мы расскажем?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4294967295"/>
          </p:nvPr>
        </p:nvSpPr>
        <p:spPr>
          <a:xfrm>
            <a:off x="2169319" y="2524278"/>
            <a:ext cx="7853362" cy="266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Что такое маскирование и какую задачу оно решает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реализовать маскирование используя только </a:t>
            </a:r>
            <a:r>
              <a:rPr lang="ru-RU" dirty="0" err="1"/>
              <a:t>PostgreSQL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мы его автоматизировали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Продемонстрируем работу утилиты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Ответим на ваши вопросы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Маскирование. Что это и зачем?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4294967295"/>
          </p:nvPr>
        </p:nvSpPr>
        <p:spPr>
          <a:xfrm>
            <a:off x="1457287" y="1743228"/>
            <a:ext cx="9448800" cy="363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Маскирование данных </a:t>
            </a:r>
            <a:r>
              <a:rPr lang="ru-RU" dirty="0"/>
              <a:t>— это процесс замены конфиденциальной информации на случайно сгенерированные данные, которые не позволяют идентифицировать исходные значения.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Цель: </a:t>
            </a:r>
            <a:r>
              <a:rPr lang="ru-RU" dirty="0"/>
              <a:t>иметь обезличенную базу данных, с которой можно работать также как и с исходной базой.</a:t>
            </a:r>
            <a:endParaRPr lang="ru-RU" dirty="0"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highlight>
                <a:srgbClr val="FF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E60E8-8A6B-2511-1FCF-CF820FA3745D}"/>
              </a:ext>
            </a:extLst>
          </p:cNvPr>
          <p:cNvSpPr txBox="1"/>
          <p:nvPr/>
        </p:nvSpPr>
        <p:spPr>
          <a:xfrm>
            <a:off x="1457287" y="3333750"/>
            <a:ext cx="9096413" cy="1535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b="1" dirty="0">
                <a:solidFill>
                  <a:schemeClr val="bg1"/>
                </a:solidFill>
              </a:rPr>
              <a:t>Свойства: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соблюдение целостности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сохранение формата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надежность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6;p29">
            <a:extLst>
              <a:ext uri="{FF2B5EF4-FFF2-40B4-BE49-F238E27FC236}">
                <a16:creationId xmlns:a16="http://schemas.microsoft.com/office/drawing/2014/main" id="{5A1981C2-C9DC-029C-581E-EC98C6B711A9}"/>
              </a:ext>
            </a:extLst>
          </p:cNvPr>
          <p:cNvSpPr txBox="1">
            <a:spLocks/>
          </p:cNvSpPr>
          <p:nvPr/>
        </p:nvSpPr>
        <p:spPr>
          <a:xfrm>
            <a:off x="123825" y="2015371"/>
            <a:ext cx="5095875" cy="291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399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Области применения</a:t>
            </a: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932025" y="2082232"/>
            <a:ext cx="4570567" cy="5479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Разработки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3"/>
          </p:nvPr>
        </p:nvSpPr>
        <p:spPr>
          <a:xfrm>
            <a:off x="932025" y="2790410"/>
            <a:ext cx="457056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Воспроизведение сложных проблем, возникших на производственном окружении</a:t>
            </a:r>
            <a:endParaRPr sz="1800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4"/>
          </p:nvPr>
        </p:nvSpPr>
        <p:spPr>
          <a:xfrm>
            <a:off x="6521769" y="2053768"/>
            <a:ext cx="4517706" cy="5763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Тестирования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5"/>
          </p:nvPr>
        </p:nvSpPr>
        <p:spPr>
          <a:xfrm>
            <a:off x="6521768" y="2790410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Проведение различных тестов, в т.ч. нагрузочных, с реальным объемом данных</a:t>
            </a:r>
            <a:endParaRPr sz="1800"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6"/>
          </p:nvPr>
        </p:nvSpPr>
        <p:spPr>
          <a:xfrm>
            <a:off x="984887" y="4256780"/>
            <a:ext cx="4517706" cy="550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Безопасности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7"/>
          </p:nvPr>
        </p:nvSpPr>
        <p:spPr>
          <a:xfrm>
            <a:off x="932026" y="4997216"/>
            <a:ext cx="4570566" cy="9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Определение потенциальных уязвимостей</a:t>
            </a:r>
            <a:endParaRPr sz="1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8"/>
          </p:nvPr>
        </p:nvSpPr>
        <p:spPr>
          <a:xfrm>
            <a:off x="6521768" y="4256781"/>
            <a:ext cx="4517707" cy="5510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2800" dirty="0">
                <a:solidFill>
                  <a:schemeClr val="bg1"/>
                </a:solidFill>
              </a:rPr>
              <a:t> Аналитики и маркетинга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9"/>
          </p:nvPr>
        </p:nvSpPr>
        <p:spPr>
          <a:xfrm>
            <a:off x="6521768" y="4995536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Исследование обезличенных данных, для выведения статистики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DB0ED-CDE3-3066-BBF1-F58AB4FA1CF5}"/>
              </a:ext>
            </a:extLst>
          </p:cNvPr>
          <p:cNvSpPr txBox="1"/>
          <p:nvPr/>
        </p:nvSpPr>
        <p:spPr>
          <a:xfrm>
            <a:off x="932025" y="149669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</a:rPr>
              <a:t>Безопасное использование баз данных для:</a:t>
            </a:r>
            <a:endParaRPr lang="ru-RU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Общий процесс</a:t>
            </a:r>
            <a:br>
              <a:rPr lang="ru-RU" dirty="0">
                <a:solidFill>
                  <a:schemeClr val="dk1"/>
                </a:solidFill>
              </a:rPr>
            </a:b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C9C04CBC-4BF3-8937-9D8B-3658AAB08AEA}"/>
              </a:ext>
            </a:extLst>
          </p:cNvPr>
          <p:cNvSpPr/>
          <p:nvPr/>
        </p:nvSpPr>
        <p:spPr>
          <a:xfrm>
            <a:off x="1971675" y="2057400"/>
            <a:ext cx="1800225" cy="1714500"/>
          </a:xfrm>
          <a:prstGeom prst="flowChartMagneticDisk">
            <a:avLst/>
          </a:prstGeom>
          <a:ln>
            <a:solidFill>
              <a:srgbClr val="DA36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Продакшен</a:t>
            </a:r>
          </a:p>
          <a:p>
            <a:pPr algn="ctr"/>
            <a:r>
              <a:rPr lang="ru-RU" sz="1800" dirty="0"/>
              <a:t>БД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0D0D9E0-BFC7-D743-1109-FD40B810EE1E}"/>
              </a:ext>
            </a:extLst>
          </p:cNvPr>
          <p:cNvSpPr/>
          <p:nvPr/>
        </p:nvSpPr>
        <p:spPr>
          <a:xfrm>
            <a:off x="7915275" y="2057400"/>
            <a:ext cx="1800225" cy="17145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tx1"/>
                </a:solidFill>
              </a:rPr>
              <a:t>БД в </a:t>
            </a:r>
            <a:r>
              <a:rPr lang="en-US" sz="1800" dirty="0">
                <a:solidFill>
                  <a:schemeClr val="tx1"/>
                </a:solidFill>
              </a:rPr>
              <a:t>DEV </a:t>
            </a:r>
            <a:r>
              <a:rPr lang="ru-RU" sz="1800" dirty="0">
                <a:solidFill>
                  <a:schemeClr val="tx1"/>
                </a:solidFill>
              </a:rPr>
              <a:t>контуре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9F1F6-A29D-8C0C-DC56-38F90A5B26CB}"/>
              </a:ext>
            </a:extLst>
          </p:cNvPr>
          <p:cNvSpPr/>
          <p:nvPr/>
        </p:nvSpPr>
        <p:spPr>
          <a:xfrm>
            <a:off x="4491037" y="4091130"/>
            <a:ext cx="2609850" cy="1328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49662A7-DA57-D4FA-028C-3D38D76743F8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771900" y="2914650"/>
            <a:ext cx="1438275" cy="1174237"/>
          </a:xfrm>
          <a:prstGeom prst="bentConnector3">
            <a:avLst>
              <a:gd name="adj1" fmla="val 9900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47B69-B8E4-CFC1-2BA3-0B404C17CFB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472238" y="2914650"/>
            <a:ext cx="1443037" cy="1174237"/>
          </a:xfrm>
          <a:prstGeom prst="bentConnector3">
            <a:avLst>
              <a:gd name="adj1" fmla="val 3135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706AB0-AC8A-135F-C9D2-1DC81A8FAA10}"/>
              </a:ext>
            </a:extLst>
          </p:cNvPr>
          <p:cNvSpPr txBox="1"/>
          <p:nvPr/>
        </p:nvSpPr>
        <p:spPr>
          <a:xfrm>
            <a:off x="1892732" y="1540950"/>
            <a:ext cx="19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источник</a:t>
            </a:r>
            <a:endParaRPr lang="ru-RU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C4194-CD0D-1C6A-C5E6-D9F2D27E5732}"/>
              </a:ext>
            </a:extLst>
          </p:cNvPr>
          <p:cNvSpPr txBox="1"/>
          <p:nvPr/>
        </p:nvSpPr>
        <p:spPr>
          <a:xfrm>
            <a:off x="7751184" y="1540950"/>
            <a:ext cx="212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приемник</a:t>
            </a:r>
            <a:endParaRPr lang="ru-RU" sz="18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1D319-7BDC-D35C-BB5F-4ECE0E0FBC0B}"/>
              </a:ext>
            </a:extLst>
          </p:cNvPr>
          <p:cNvSpPr txBox="1"/>
          <p:nvPr/>
        </p:nvSpPr>
        <p:spPr>
          <a:xfrm>
            <a:off x="4792265" y="4620308"/>
            <a:ext cx="200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- Структура БД</a:t>
            </a:r>
          </a:p>
          <a:p>
            <a:r>
              <a:rPr lang="ru-RU" sz="1800" dirty="0">
                <a:solidFill>
                  <a:schemeClr val="tx1"/>
                </a:solidFill>
              </a:rPr>
              <a:t>- Данные таблиц</a:t>
            </a:r>
            <a:endParaRPr lang="ru-RU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53A3E-66F5-BE61-1948-9C3CEB45F8D6}"/>
              </a:ext>
            </a:extLst>
          </p:cNvPr>
          <p:cNvSpPr txBox="1"/>
          <p:nvPr/>
        </p:nvSpPr>
        <p:spPr>
          <a:xfrm>
            <a:off x="4491037" y="4102731"/>
            <a:ext cx="2609850" cy="369332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Файлы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8D132-06B1-9725-4DC5-229232210288}"/>
              </a:ext>
            </a:extLst>
          </p:cNvPr>
          <p:cNvSpPr txBox="1"/>
          <p:nvPr/>
        </p:nvSpPr>
        <p:spPr>
          <a:xfrm>
            <a:off x="3850842" y="2471196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DA3603"/>
                </a:highlight>
                <a:latin typeface="+mn-lt"/>
              </a:rPr>
              <a:t>Экспорт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923ED-450C-7CAB-F64A-CDC2A1C2E3FD}"/>
              </a:ext>
            </a:extLst>
          </p:cNvPr>
          <p:cNvSpPr txBox="1"/>
          <p:nvPr/>
        </p:nvSpPr>
        <p:spPr>
          <a:xfrm>
            <a:off x="6472238" y="2491307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Импорт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41685A-341F-8577-7947-EA6346A5EC70}"/>
              </a:ext>
            </a:extLst>
          </p:cNvPr>
          <p:cNvSpPr txBox="1"/>
          <p:nvPr/>
        </p:nvSpPr>
        <p:spPr>
          <a:xfrm>
            <a:off x="486641" y="6003885"/>
            <a:ext cx="944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Экспорт =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dump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(«дамп»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pg_dump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Импорт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= restore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</a:t>
            </a:r>
            <a:r>
              <a:rPr lang="ru-RU" sz="1800" i="1" dirty="0" err="1">
                <a:solidFill>
                  <a:schemeClr val="tx1"/>
                </a:solidFill>
                <a:latin typeface="+mn-lt"/>
              </a:rPr>
              <a:t>рестор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pg_restore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)</a:t>
            </a:r>
            <a:endParaRPr lang="ru-RU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5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2100250" y="2214325"/>
            <a:ext cx="6910400" cy="21386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Создание таблицы-источника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endParaRPr sz="1800" b="1" dirty="0">
              <a:solidFill>
                <a:srgbClr val="C1AA6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</a:t>
            </a:r>
            <a:r>
              <a:rPr lang="ru-RU" dirty="0">
                <a:solidFill>
                  <a:schemeClr val="dk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100249" y="45317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|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строк)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содержащей конфиденциальные данные: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Наполнение таблицы-источника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insert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'@example.com'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42615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		email	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user1001@example.com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user1002@example.com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user1003@example.com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Наполнение таблицы конфиденциальными данными: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3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(без маскирования)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3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231607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1,user1001@example.com,user1001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2,user1002@example.com,user1002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3,user1003@example.com,user1003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4,user1004@example.com,user1004</a:t>
            </a:r>
            <a:endParaRPr lang="ru-RU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«как есть»: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02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1471</Words>
  <Application>Microsoft Office PowerPoint</Application>
  <PresentationFormat>Широкоэкранный</PresentationFormat>
  <Paragraphs>272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Inter Tight</vt:lpstr>
      <vt:lpstr>Noto Sans Symbols</vt:lpstr>
      <vt:lpstr>Тема Office</vt:lpstr>
      <vt:lpstr>Анонимизация данных с использованием pg_anon</vt:lpstr>
      <vt:lpstr>Немного о нас</vt:lpstr>
      <vt:lpstr>О чем мы расскажем?</vt:lpstr>
      <vt:lpstr>Маскирование. Что это и зачем?</vt:lpstr>
      <vt:lpstr>Области применения  </vt:lpstr>
      <vt:lpstr>Общий процесс </vt:lpstr>
      <vt:lpstr>Иллюстрация процесса командами SQL – Экспорт [1] </vt:lpstr>
      <vt:lpstr>Иллюстрация процесса командами SQL – Экспорт [2] </vt:lpstr>
      <vt:lpstr>Иллюстрация процесса командами SQL – Экспорт [3]</vt:lpstr>
      <vt:lpstr>Иллюстрация процесса командами SQL – Экспорт [4]</vt:lpstr>
      <vt:lpstr>Иллюстрация процесса командами SQL – Экспорт [5] </vt:lpstr>
      <vt:lpstr>Иллюстрация процесса командами SQL – Импорт [1] </vt:lpstr>
      <vt:lpstr>Иллюстрация процесса командами SQL – Импорт [2]</vt:lpstr>
      <vt:lpstr>Автоматизация маскирования   </vt:lpstr>
      <vt:lpstr>Как сделать дамп с маскированием </vt:lpstr>
      <vt:lpstr>Дамп данных БД источника</vt:lpstr>
      <vt:lpstr>Дамп данных БД источника: словарь</vt:lpstr>
      <vt:lpstr>Как сделать восстановление маскированного дампа</vt:lpstr>
      <vt:lpstr>Рестор данных БД в приемник</vt:lpstr>
      <vt:lpstr>Как выполнить сканирование и автоматически создать словарь для дампа</vt:lpstr>
      <vt:lpstr>Автоматическое создание словаря</vt:lpstr>
      <vt:lpstr>Автоматическое создание словаря: мета-словарь</vt:lpstr>
      <vt:lpstr>Практика</vt:lpstr>
      <vt:lpstr>Немного об инициализации</vt:lpstr>
      <vt:lpstr>Безопасность и параллельность</vt:lpstr>
      <vt:lpstr>О чем мы не рассказали </vt:lpstr>
      <vt:lpstr>Дальнейшее развитие 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Анонимизация данных с использованием pg_anon</dc:title>
  <dc:creator>Max</dc:creator>
  <cp:lastModifiedBy>Max</cp:lastModifiedBy>
  <cp:revision>21</cp:revision>
  <dcterms:modified xsi:type="dcterms:W3CDTF">2024-09-14T19:20:24Z</dcterms:modified>
</cp:coreProperties>
</file>